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313" r:id="rId3"/>
    <p:sldId id="1283" r:id="rId4"/>
    <p:sldId id="1284" r:id="rId5"/>
    <p:sldId id="1285" r:id="rId6"/>
    <p:sldId id="1287" r:id="rId7"/>
    <p:sldId id="1280" r:id="rId8"/>
    <p:sldId id="1281" r:id="rId9"/>
    <p:sldId id="1282" r:id="rId10"/>
    <p:sldId id="1286" r:id="rId11"/>
    <p:sldId id="1288" r:id="rId12"/>
    <p:sldId id="1289" r:id="rId13"/>
    <p:sldId id="1290" r:id="rId14"/>
    <p:sldId id="1291" r:id="rId15"/>
    <p:sldId id="1292" r:id="rId16"/>
    <p:sldId id="1293" r:id="rId17"/>
    <p:sldId id="1294" r:id="rId18"/>
    <p:sldId id="1295" r:id="rId19"/>
    <p:sldId id="1296" r:id="rId20"/>
    <p:sldId id="412" r:id="rId21"/>
    <p:sldId id="25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4162" autoAdjust="0"/>
  </p:normalViewPr>
  <p:slideViewPr>
    <p:cSldViewPr>
      <p:cViewPr varScale="1">
        <p:scale>
          <a:sx n="69" d="100"/>
          <a:sy n="69" d="100"/>
        </p:scale>
        <p:origin x="13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5D780-9A2E-4B0A-9BC0-EB98530F16B7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6D650-78DF-4806-9D67-9002F9D55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6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99378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5356859" y="2567941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Dubai</a:t>
            </a:r>
            <a:r>
              <a:rPr lang="en-US" sz="900" baseline="0" dirty="0">
                <a:solidFill>
                  <a:srgbClr val="101141"/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 details comes here</a:t>
            </a:r>
          </a:p>
          <a:p>
            <a:pPr lvl="0"/>
            <a:r>
              <a:rPr lang="en-GB" dirty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>
                <a:solidFill>
                  <a:srgbClr val="FFFFFF"/>
                </a:solidFill>
                <a:latin typeface="Arial"/>
                <a:cs typeface="Arial"/>
              </a:rPr>
              <a:t>Dubai </a:t>
            </a:r>
            <a:r>
              <a:rPr lang="en-US" sz="1200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928" y="789337"/>
            <a:ext cx="8779672" cy="5707884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700427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211928" y="169555"/>
            <a:ext cx="6324600" cy="363845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304800" y="845097"/>
            <a:ext cx="4038600" cy="555570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610100" y="851887"/>
            <a:ext cx="4381500" cy="554891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35886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405" y="832066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405" y="1668596"/>
            <a:ext cx="4040188" cy="46255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800" y="885966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11" y="1838927"/>
            <a:ext cx="4041775" cy="4455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299" y="735886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-7848"/>
            <a:ext cx="6324600" cy="700544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092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53658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540296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1317" y="735886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Dubai Campus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ksu.edu/~hankley/d764/Slides07/Chou_Reasoning.ppt" TargetMode="External"/><Relationship Id="rId3" Type="http://schemas.openxmlformats.org/officeDocument/2006/relationships/hyperlink" Target="https://data-flair.training/blogs/svm-kernel-functions" TargetMode="External"/><Relationship Id="rId7" Type="http://schemas.openxmlformats.org/officeDocument/2006/relationships/hyperlink" Target="https://www.youtube.com/watch?v=3EQw8awLQJ4" TargetMode="External"/><Relationship Id="rId2" Type="http://schemas.openxmlformats.org/officeDocument/2006/relationships/hyperlink" Target="https://www.csd.uwo.ca/~oveksler/Courses/CS434a_541a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Vk9lGGODaJA" TargetMode="External"/><Relationship Id="rId5" Type="http://schemas.openxmlformats.org/officeDocument/2006/relationships/hyperlink" Target="https://web.iitd.ac.in/~bspanda/KNN%20presentation.pdf" TargetMode="External"/><Relationship Id="rId4" Type="http://schemas.openxmlformats.org/officeDocument/2006/relationships/hyperlink" Target="http://axon.cs.byu.edu/Dan/678/miscellaneous/SVM.example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810000"/>
            <a:ext cx="6248400" cy="1524000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 F464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Dr. Pranav M. Pawar</a:t>
            </a:r>
          </a:p>
        </p:txBody>
      </p:sp>
    </p:spTree>
    <p:extLst>
      <p:ext uri="{BB962C8B-B14F-4D97-AF65-F5344CB8AC3E}">
        <p14:creationId xmlns:p14="http://schemas.microsoft.com/office/powerpoint/2010/main" val="144564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ECE0B-05C7-47B4-8A72-C58BC213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8779672" cy="5707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Manhattan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Euclidian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Makowski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BA60-36A5-4A81-97DB-38985611B0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Common Distance Measures</a:t>
            </a:r>
          </a:p>
        </p:txBody>
      </p:sp>
      <p:pic>
        <p:nvPicPr>
          <p:cNvPr id="8194" name="Picture 2" descr="https://miro.medium.com/max/509/1*KDgfdK6SooXtaUvlnXdpaA.png">
            <a:extLst>
              <a:ext uri="{FF2B5EF4-FFF2-40B4-BE49-F238E27FC236}">
                <a16:creationId xmlns:a16="http://schemas.microsoft.com/office/drawing/2014/main" id="{51BCB63A-9406-4272-AE7B-F5E2A139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1" t="12162" r="18566" b="12162"/>
          <a:stretch/>
        </p:blipFill>
        <p:spPr bwMode="auto">
          <a:xfrm>
            <a:off x="4724400" y="990600"/>
            <a:ext cx="3276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miro.medium.com/max/462/1*iOeYwCWRuobMFDm9bReFgg.png">
            <a:extLst>
              <a:ext uri="{FF2B5EF4-FFF2-40B4-BE49-F238E27FC236}">
                <a16:creationId xmlns:a16="http://schemas.microsoft.com/office/drawing/2014/main" id="{92F7E501-34B4-42F4-84FD-12DD58557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12975" r="10173" b="11120"/>
          <a:stretch/>
        </p:blipFill>
        <p:spPr bwMode="auto">
          <a:xfrm>
            <a:off x="4495799" y="2465457"/>
            <a:ext cx="3733801" cy="114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miro.medium.com/max/502/1*NbAIJhquZkwPAz-D2bKQmg.png">
            <a:extLst>
              <a:ext uri="{FF2B5EF4-FFF2-40B4-BE49-F238E27FC236}">
                <a16:creationId xmlns:a16="http://schemas.microsoft.com/office/drawing/2014/main" id="{4FA42D99-B1D9-4A9F-9759-3DC7B765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1676" r="6723" b="12653"/>
          <a:stretch/>
        </p:blipFill>
        <p:spPr bwMode="auto">
          <a:xfrm>
            <a:off x="4407697" y="3870949"/>
            <a:ext cx="4202903" cy="1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2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09CF67-5A78-4736-90A4-D5E91BABD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7"/>
            <a:ext cx="5198272" cy="5707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Choosing the value of k,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If k is too small, sensitive to noise points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If k is too large, neighbourhood may include points from other classes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8BE3-3B7E-49B7-ADB4-C2683EBD63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Choosing value of 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B7B45-20A7-4A21-8046-BF20B01E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82" y="789337"/>
            <a:ext cx="2798618" cy="234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7C664-1128-4D36-B3D6-8D0EA05D8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21838" r="10000" b="15909"/>
          <a:stretch/>
        </p:blipFill>
        <p:spPr>
          <a:xfrm>
            <a:off x="685800" y="3146221"/>
            <a:ext cx="74676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0591F8-5C36-4694-8168-0CE0BD62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Advantages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No training period: Because data itself is model.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Easy to implement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New data can be added any time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Work with any number of classes not just binary classifiers.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Disadvantages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Does not work well with large dataset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Does not work well with high dimensionality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Sensitive to noisy and missing data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Attributes may have to be scaled to prevent distance measures from</a:t>
            </a:r>
            <a:br>
              <a:rPr lang="en-GB" dirty="0"/>
            </a:br>
            <a:r>
              <a:rPr lang="en-GB" dirty="0"/>
              <a:t>being dominated by one of the attributes.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It is lazy learner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It does not build models explicitly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Unlike eager learners such as decision tree induction and rule-based</a:t>
            </a:r>
            <a:br>
              <a:rPr lang="en-GB" dirty="0"/>
            </a:br>
            <a:r>
              <a:rPr lang="en-GB" dirty="0"/>
              <a:t>systems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Classifying unknown records are relatively expensive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E776-F4F2-4838-82BA-CCB0859D44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493672" cy="363845"/>
          </a:xfrm>
        </p:spPr>
        <p:txBody>
          <a:bodyPr>
            <a:normAutofit fontScale="25000" lnSpcReduction="20000"/>
          </a:bodyPr>
          <a:lstStyle/>
          <a:p>
            <a:r>
              <a:rPr lang="en-GB" sz="12800" dirty="0"/>
              <a:t>Advantages and Disadvantages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38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B5E0D0-1721-4304-9602-FD026D54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534DA-07FB-4FB6-8A34-C7162EA78C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KNN 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46E46-8356-48EA-8C79-0BA324741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12944" r="40000" b="66700"/>
          <a:stretch/>
        </p:blipFill>
        <p:spPr>
          <a:xfrm>
            <a:off x="246564" y="914400"/>
            <a:ext cx="8685508" cy="1503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BF965-38ED-4A7A-B1B9-29D72D2A0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31938" r="6667" b="17392"/>
          <a:stretch/>
        </p:blipFill>
        <p:spPr>
          <a:xfrm>
            <a:off x="253661" y="2543158"/>
            <a:ext cx="8685508" cy="39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E1858-CA37-4E8B-AA7D-DD4EDA94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E704-401C-4967-B63D-0E07E884F8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D388D-74B7-42E2-8032-194AA4C3E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t="11462" r="2316" b="15910"/>
          <a:stretch/>
        </p:blipFill>
        <p:spPr>
          <a:xfrm>
            <a:off x="152400" y="1219201"/>
            <a:ext cx="893207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B7657F-F235-410A-BE72-BCE57A70F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098A3-CD74-4BAB-A5E4-35047349B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B883F-CDD7-4D99-B043-D60763356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12945" r="6667" b="15909"/>
          <a:stretch/>
        </p:blipFill>
        <p:spPr>
          <a:xfrm>
            <a:off x="247645" y="1707339"/>
            <a:ext cx="8648710" cy="38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8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77A651-7C35-4D07-B1F7-4136FC42C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2AE8-8AC3-4898-AAE7-5096A4446B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FE853-1D48-4CB7-B86C-7735BC501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11462" r="7500" b="14427"/>
          <a:stretch/>
        </p:blipFill>
        <p:spPr>
          <a:xfrm>
            <a:off x="338713" y="1676400"/>
            <a:ext cx="8579504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7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04ED07-65DF-4256-8ED7-B0CA75F8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i="1" dirty="0"/>
              <a:t>Case-Based Reasoning (CBR)</a:t>
            </a:r>
            <a:r>
              <a:rPr lang="en-US" altLang="en-US" dirty="0"/>
              <a:t> is a name given to a reasoning method that uses specific past experiences rather than a corpus of general knowledge.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dirty="0"/>
              <a:t>It is a form of problem solving by analogy in which a new problem is solved by recognizing its similarity to a specific known problem, then transferring the solution of the known problem to the new one.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altLang="en-US" dirty="0"/>
              <a:t>CBR systems consult their memory of previous episodes to help address their current task, which could be:</a:t>
            </a:r>
          </a:p>
          <a:p>
            <a:pPr lvl="1" algn="just" eaLnBrk="0" hangingPunct="0">
              <a:buFontTx/>
              <a:buChar char="-"/>
            </a:pPr>
            <a:r>
              <a:rPr lang="en-US" altLang="en-US" i="1" dirty="0"/>
              <a:t>planning</a:t>
            </a:r>
            <a:r>
              <a:rPr lang="en-US" altLang="en-US" dirty="0"/>
              <a:t> of a meal, </a:t>
            </a:r>
          </a:p>
          <a:p>
            <a:pPr lvl="1" algn="just" eaLnBrk="0" hangingPunct="0">
              <a:buFontTx/>
              <a:buChar char="-"/>
            </a:pPr>
            <a:r>
              <a:rPr lang="en-US" altLang="en-US" i="1" dirty="0"/>
              <a:t>classifying</a:t>
            </a:r>
            <a:r>
              <a:rPr lang="en-US" altLang="en-US" dirty="0"/>
              <a:t> the disease of a patient, </a:t>
            </a:r>
          </a:p>
          <a:p>
            <a:pPr lvl="1" algn="just" eaLnBrk="0" hangingPunct="0">
              <a:buFontTx/>
              <a:buChar char="-"/>
            </a:pPr>
            <a:r>
              <a:rPr lang="en-US" altLang="en-US" i="1" dirty="0"/>
              <a:t>designing</a:t>
            </a:r>
            <a:r>
              <a:rPr lang="en-US" altLang="en-US" dirty="0"/>
              <a:t> a circuit,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B4B7-6716-4F19-B2FF-96C28F4C4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Case Based Reasoning (1)</a:t>
            </a:r>
          </a:p>
        </p:txBody>
      </p:sp>
    </p:spTree>
    <p:extLst>
      <p:ext uri="{BB962C8B-B14F-4D97-AF65-F5344CB8AC3E}">
        <p14:creationId xmlns:p14="http://schemas.microsoft.com/office/powerpoint/2010/main" val="3058886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B6D579-2745-4D81-B24C-BF53CE52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Use rich symbolic description.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Application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Design of mechanical devices based on a stored library of previous designs.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New legal cases based on previous rulings.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Solving planning and scheduling problems by reusing and combining portions of previous solutions to similar problems.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And many 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Example: CADET System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Used for designing new mechanical component based on stored design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AC09-C062-4B54-9452-5FBA157F9B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Case Based Reasoning (2)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BBD83-5A5D-4382-92B7-C12FCA56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244755"/>
            <a:ext cx="5038725" cy="22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B45B22-28B1-4BA0-9189-A17EFA752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8650-A1E0-4DCA-92B8-4CA70096BF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800" dirty="0"/>
              <a:t>Case Based Reasoning (3)</a:t>
            </a:r>
            <a:endParaRPr lang="en-GB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626DD83-A597-4C91-910E-D756A201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041321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0ADA7-3883-41F3-8105-810B7C22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Instance based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K-nearest Neighbour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Case based reasoning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E76543-22D7-42F5-AD71-14E142FE2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78856"/>
            <a:ext cx="6324600" cy="363845"/>
          </a:xfrm>
        </p:spPr>
        <p:txBody>
          <a:bodyPr>
            <a:noAutofit/>
          </a:bodyPr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2403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772CF0-CDEF-491D-8819-606AC847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Chapter 8, Christopher M Bishop: Pattern Recognition &amp; Machine Leaning, 2006 Springer.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“Machine learning with Python course”, IBM.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https://www.csd.uwo.ca/~oveksler/Courses/CS434a_541a/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https://data-flair.training/blogs/svm-kernel-functions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http://axon.cs.byu.edu/Dan/678/miscellaneous/SVM.example.pdf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https://web.iitd.ac.in/~bspanda/KNN%20presentation.pdf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https://www.youtube.com/watch?v=Vk9lGGODaJA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https://www.youtube.com/watch?v=3EQw8awLQJ4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http://people.cs.ksu.edu/~hankley/d764/Slides07/Chou_Reasoning.ppt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787B-3F7B-41BF-A990-2435CD799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93217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5105400"/>
            <a:ext cx="84582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54B65-F6E4-45B8-8635-D0B9760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A608-8BB3-4ED4-BBBD-9AE84ED2A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Instance based Classifier (1)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F426C-89E6-44AB-95D0-DB79F345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9" y="1066800"/>
            <a:ext cx="8823803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DCC8E5-6D6D-4EAC-A21F-B3CC190B7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7668D-C945-4BDB-8E8F-9E5855D610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4400" dirty="0"/>
              <a:t>Instance based Classifier (2)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607E6-D845-4767-9477-96973865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8" y="845779"/>
            <a:ext cx="8720144" cy="28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680C75-1567-4F71-9407-38E7FF3B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8" y="789336"/>
            <a:ext cx="4236556" cy="60686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Basic idea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If it walks like a duck, </a:t>
            </a:r>
          </a:p>
          <a:p>
            <a:pPr marL="400050" lvl="1" indent="0">
              <a:buNone/>
            </a:pPr>
            <a:r>
              <a:rPr lang="en-GB" dirty="0"/>
              <a:t>quacks like a duck, </a:t>
            </a:r>
          </a:p>
          <a:p>
            <a:pPr marL="400050" lvl="1" indent="0">
              <a:buNone/>
            </a:pPr>
            <a:r>
              <a:rPr lang="en-GB" dirty="0"/>
              <a:t>then it’s probably a duck.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Requires three things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The set of stored records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Distance Metric to compute</a:t>
            </a:r>
            <a:br>
              <a:rPr lang="en-GB" dirty="0"/>
            </a:br>
            <a:r>
              <a:rPr lang="en-GB" dirty="0"/>
              <a:t>distance between records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The value of </a:t>
            </a:r>
            <a:r>
              <a:rPr lang="en-GB" i="1" dirty="0"/>
              <a:t>k</a:t>
            </a:r>
            <a:r>
              <a:rPr lang="en-GB" dirty="0"/>
              <a:t>, the number of nearest neighbours to retrieve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To classify an unknown record: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Compute distance to other</a:t>
            </a:r>
            <a:br>
              <a:rPr lang="en-GB" dirty="0"/>
            </a:br>
            <a:r>
              <a:rPr lang="en-GB" dirty="0"/>
              <a:t>training records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Identify </a:t>
            </a:r>
            <a:r>
              <a:rPr lang="en-GB" i="1" dirty="0"/>
              <a:t>k </a:t>
            </a:r>
            <a:r>
              <a:rPr lang="en-GB" dirty="0"/>
              <a:t>nearest neighbours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GB" dirty="0"/>
              <a:t>Use class labels of nearest</a:t>
            </a:r>
            <a:br>
              <a:rPr lang="en-GB" dirty="0"/>
            </a:br>
            <a:r>
              <a:rPr lang="en-GB" dirty="0"/>
              <a:t>neighbours to determine the</a:t>
            </a:r>
            <a:br>
              <a:rPr lang="en-GB" dirty="0"/>
            </a:br>
            <a:r>
              <a:rPr lang="en-GB" dirty="0"/>
              <a:t>class label of unknown record</a:t>
            </a:r>
            <a:br>
              <a:rPr lang="en-GB" dirty="0"/>
            </a:br>
            <a:r>
              <a:rPr lang="en-GB" dirty="0"/>
              <a:t>(e.g., by taking majority vote)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273B-7F68-400F-9D4D-932BD34DFF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9555"/>
            <a:ext cx="6705600" cy="363845"/>
          </a:xfrm>
        </p:spPr>
        <p:txBody>
          <a:bodyPr>
            <a:noAutofit/>
          </a:bodyPr>
          <a:lstStyle/>
          <a:p>
            <a:r>
              <a:rPr lang="en-GB" sz="3200" dirty="0"/>
              <a:t>K- nearest Neighbour Classifier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39C6D-5D32-4870-9D62-0D8ABCC4A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3" t="23545" r="8869"/>
          <a:stretch/>
        </p:blipFill>
        <p:spPr>
          <a:xfrm>
            <a:off x="4450244" y="1143001"/>
            <a:ext cx="4236556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7BEBF-5874-446B-8840-EC1EAC3D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3066852" cy="28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3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B4BA38-7DA7-4E4D-B549-BA313561C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K-nearest neighbours of a record x are data points</a:t>
            </a:r>
            <a:br>
              <a:rPr lang="en-GB" dirty="0"/>
            </a:br>
            <a:r>
              <a:rPr lang="en-GB" dirty="0"/>
              <a:t>that have the k smallest distance to x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D580-4759-45A1-B8C1-D57A8FDE60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800" dirty="0"/>
              <a:t>K- nearest Neighbour Classifier (2)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6EA3B-1A5A-43FD-8A67-3A6C0DCE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0" y="1824004"/>
            <a:ext cx="7989467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2D4561-8934-4C27-80AB-858674F06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A method for classifying cases </a:t>
            </a:r>
            <a:r>
              <a:rPr lang="en-GB" sz="2200" dirty="0">
                <a:solidFill>
                  <a:srgbClr val="FF0000"/>
                </a:solidFill>
              </a:rPr>
              <a:t>based on their similarity to other cases</a:t>
            </a:r>
            <a:r>
              <a:rPr lang="en-GB" sz="2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Cases that are near to each other are said to be neighbours.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Based on similar cases with same class labels are </a:t>
            </a:r>
            <a:r>
              <a:rPr lang="en-GB" sz="2200"/>
              <a:t>near to each </a:t>
            </a:r>
            <a:r>
              <a:rPr lang="en-GB" sz="2200" dirty="0"/>
              <a:t>other.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024B-DE5D-4FC2-A6C5-53CFF22B32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928" y="169555"/>
            <a:ext cx="6493672" cy="363845"/>
          </a:xfrm>
        </p:spPr>
        <p:txBody>
          <a:bodyPr>
            <a:noAutofit/>
          </a:bodyPr>
          <a:lstStyle/>
          <a:p>
            <a:r>
              <a:rPr lang="en-GB" sz="3200" dirty="0"/>
              <a:t>K-Nearest Neighbour Classifier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C16AA-3F14-4692-B3C2-C1CFCE185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8655" r="8333" b="9982"/>
          <a:stretch/>
        </p:blipFill>
        <p:spPr>
          <a:xfrm>
            <a:off x="96980" y="2646220"/>
            <a:ext cx="8991600" cy="3934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AF03E-5151-413D-9A48-3374E410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75778" r="56667" b="18733"/>
          <a:stretch/>
        </p:blipFill>
        <p:spPr>
          <a:xfrm>
            <a:off x="1447800" y="5334000"/>
            <a:ext cx="2286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F23453-195B-429E-BC66-B7AB3D023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Pick a value of 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Calculate the distance</a:t>
            </a:r>
            <a:r>
              <a:rPr lang="en-GB" dirty="0"/>
              <a:t> of unknow case for all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Select the K-observations in the training data that are nearest to the unknown data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Predict the response of the unknown data point using the most popular response value from the K-nearest neighbour.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35D6-EB03-4EA5-8375-BC80029553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KNN Algorithm</a:t>
            </a:r>
          </a:p>
        </p:txBody>
      </p:sp>
    </p:spTree>
    <p:extLst>
      <p:ext uri="{BB962C8B-B14F-4D97-AF65-F5344CB8AC3E}">
        <p14:creationId xmlns:p14="http://schemas.microsoft.com/office/powerpoint/2010/main" val="255517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84EC9E-61B3-4B4C-856A-8AC389F3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1 dimensional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multi-dimensional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08EA-BCE9-4021-A580-4E74E86D5E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Calculating distance/similarity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93457-C5BE-4E5B-80D8-57AC6A1F2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3320" r="20000" b="11462"/>
          <a:stretch/>
        </p:blipFill>
        <p:spPr>
          <a:xfrm>
            <a:off x="4572000" y="823973"/>
            <a:ext cx="4038600" cy="227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65CE7-8524-4E9A-BDEF-F60CD51E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24804" r="9167" b="11462"/>
          <a:stretch/>
        </p:blipFill>
        <p:spPr>
          <a:xfrm>
            <a:off x="1752600" y="3889403"/>
            <a:ext cx="5638800" cy="26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8344</TotalTime>
  <Words>749</Words>
  <Application>Microsoft Office PowerPoint</Application>
  <PresentationFormat>On-screen Show (4:3)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Machine Learning  CS F464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Nand Kumar</dc:creator>
  <cp:lastModifiedBy>Pranav Mothabhau Pawar</cp:lastModifiedBy>
  <cp:revision>1351</cp:revision>
  <dcterms:created xsi:type="dcterms:W3CDTF">2011-09-14T09:42:05Z</dcterms:created>
  <dcterms:modified xsi:type="dcterms:W3CDTF">2022-11-07T14:13:42Z</dcterms:modified>
</cp:coreProperties>
</file>